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71"/>
  </p:notesMasterIdLst>
  <p:sldIdLst>
    <p:sldId id="306" r:id="rId5"/>
    <p:sldId id="307" r:id="rId6"/>
    <p:sldId id="335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63" r:id="rId40"/>
    <p:sldId id="364" r:id="rId41"/>
    <p:sldId id="350" r:id="rId42"/>
    <p:sldId id="336" r:id="rId43"/>
    <p:sldId id="347" r:id="rId44"/>
    <p:sldId id="344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45" r:id="rId56"/>
    <p:sldId id="346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49" r:id="rId67"/>
    <p:sldId id="348" r:id="rId68"/>
    <p:sldId id="362" r:id="rId69"/>
    <p:sldId id="351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DE6E19-07BF-4948-BC9F-812B2F0E9C52}">
          <p14:sldIdLst>
            <p14:sldId id="306"/>
            <p14:sldId id="307"/>
            <p14:sldId id="335"/>
          </p14:sldIdLst>
        </p14:section>
        <p14:section name="Untitled Section" id="{30232124-FD9E-4F59-9CB1-C129C4348DB3}">
          <p14:sldIdLst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7"/>
            <p14:sldId id="338"/>
            <p14:sldId id="339"/>
            <p14:sldId id="340"/>
            <p14:sldId id="341"/>
            <p14:sldId id="342"/>
            <p14:sldId id="343"/>
            <p14:sldId id="363"/>
            <p14:sldId id="364"/>
            <p14:sldId id="350"/>
            <p14:sldId id="336"/>
            <p14:sldId id="347"/>
            <p14:sldId id="344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45"/>
            <p14:sldId id="346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49"/>
            <p14:sldId id="348"/>
            <p14:sldId id="362"/>
            <p14:sldId id="351"/>
          </p14:sldIdLst>
        </p14:section>
        <p14:section name="Untitled Section" id="{283DDE7B-5786-4AFC-8F5A-F9F3FAA1A5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83586" autoAdjust="0"/>
  </p:normalViewPr>
  <p:slideViewPr>
    <p:cSldViewPr>
      <p:cViewPr varScale="1">
        <p:scale>
          <a:sx n="102" d="100"/>
          <a:sy n="102" d="100"/>
        </p:scale>
        <p:origin x="150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77796-8EB0-4EE5-B904-9D155A84D581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A7FB3-00E5-464A-B356-E36A0154597D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8148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A7FB3-00E5-464A-B356-E36A0154597D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7388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A7FB3-00E5-464A-B356-E36A0154597D}" type="slidenum">
              <a:rPr lang="en-NZ" smtClean="0">
                <a:solidFill>
                  <a:prstClr val="black"/>
                </a:solidFill>
              </a:rPr>
              <a:pPr/>
              <a:t>13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4654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6153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027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/>
          <a:stretch/>
        </p:blipFill>
        <p:spPr>
          <a:xfrm>
            <a:off x="25400" y="5698067"/>
            <a:ext cx="4521200" cy="100753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3584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4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5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9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33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23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37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2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99415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78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06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69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us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215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us Rail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428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us DaytonKnight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400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us Stewart Weir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1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us Architecture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671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Metaphorical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9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24924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Metaphorical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38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Metaphorical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30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Metaphorical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158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Metaphorical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36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Metaphorical 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263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-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128792" cy="1296144"/>
          </a:xfrm>
        </p:spPr>
        <p:txBody>
          <a:bodyPr anchor="t"/>
          <a:lstStyle>
            <a:lvl1pPr algn="l">
              <a:defRPr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128792" cy="1268561"/>
          </a:xfrm>
        </p:spPr>
        <p:txBody>
          <a:bodyPr/>
          <a:lstStyle>
            <a:lvl1pPr marL="0" indent="0" algn="l">
              <a:buNone/>
              <a:defRPr>
                <a:solidFill>
                  <a:srgbClr val="B1B8BA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9592" y="1988840"/>
            <a:ext cx="71287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862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us Content Page - With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>
            <a:lvl1pPr>
              <a:buClr>
                <a:srgbClr val="D22630"/>
              </a:buCl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buClr>
                <a:srgbClr val="D22630"/>
              </a:buClr>
              <a:defRPr sz="2400">
                <a:latin typeface="Georgia" pitchFamily="18" charset="0"/>
              </a:defRPr>
            </a:lvl2pPr>
            <a:lvl3pPr>
              <a:buClr>
                <a:srgbClr val="D22630"/>
              </a:buClr>
              <a:defRPr sz="2000">
                <a:latin typeface="Georgia" pitchFamily="18" charset="0"/>
              </a:defRPr>
            </a:lvl3pPr>
            <a:lvl4pPr>
              <a:buClr>
                <a:srgbClr val="D22630"/>
              </a:buClr>
              <a:defRPr sz="1800">
                <a:latin typeface="Georgia" pitchFamily="18" charset="0"/>
              </a:defRPr>
            </a:lvl4pPr>
            <a:lvl5pPr>
              <a:buClr>
                <a:srgbClr val="D22630"/>
              </a:buClr>
              <a:defRPr sz="18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7544" y="1340768"/>
            <a:ext cx="820891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9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us Content Page -Tag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/>
          <a:lstStyle>
            <a:lvl1pPr>
              <a:buClr>
                <a:srgbClr val="D22630"/>
              </a:buCl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buClr>
                <a:srgbClr val="D22630"/>
              </a:buClr>
              <a:defRPr sz="2400">
                <a:latin typeface="Georgia" pitchFamily="18" charset="0"/>
              </a:defRPr>
            </a:lvl2pPr>
            <a:lvl3pPr>
              <a:buClr>
                <a:srgbClr val="D22630"/>
              </a:buClr>
              <a:defRPr sz="2000">
                <a:latin typeface="Georgia" pitchFamily="18" charset="0"/>
              </a:defRPr>
            </a:lvl3pPr>
            <a:lvl4pPr>
              <a:buClr>
                <a:srgbClr val="D22630"/>
              </a:buClr>
              <a:defRPr sz="1800">
                <a:latin typeface="Georgia" pitchFamily="18" charset="0"/>
              </a:defRPr>
            </a:lvl4pPr>
            <a:lvl5pPr>
              <a:buClr>
                <a:srgbClr val="D22630"/>
              </a:buClr>
              <a:defRPr sz="18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7544" y="1340768"/>
            <a:ext cx="820891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7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us Content Page - Silver Triang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>
            <a:lvl1pPr>
              <a:buClr>
                <a:srgbClr val="D22630"/>
              </a:buCl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buClr>
                <a:srgbClr val="D22630"/>
              </a:buClr>
              <a:defRPr sz="2400">
                <a:latin typeface="Georgia" pitchFamily="18" charset="0"/>
              </a:defRPr>
            </a:lvl2pPr>
            <a:lvl3pPr>
              <a:buClr>
                <a:srgbClr val="D22630"/>
              </a:buClr>
              <a:defRPr sz="2000">
                <a:latin typeface="Georgia" pitchFamily="18" charset="0"/>
              </a:defRPr>
            </a:lvl3pPr>
            <a:lvl4pPr>
              <a:buClr>
                <a:srgbClr val="D22630"/>
              </a:buClr>
              <a:defRPr sz="1800">
                <a:latin typeface="Georgia" pitchFamily="18" charset="0"/>
              </a:defRPr>
            </a:lvl4pPr>
            <a:lvl5pPr>
              <a:buClr>
                <a:srgbClr val="D22630"/>
              </a:buClr>
              <a:defRPr sz="18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7544" y="1340768"/>
            <a:ext cx="820891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38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us Content Page - With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>
            <a:lvl1pPr>
              <a:buClr>
                <a:srgbClr val="D22630"/>
              </a:buCl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buClr>
                <a:srgbClr val="D22630"/>
              </a:buClr>
              <a:defRPr sz="2400">
                <a:latin typeface="Georgia" pitchFamily="18" charset="0"/>
              </a:defRPr>
            </a:lvl2pPr>
            <a:lvl3pPr>
              <a:buClr>
                <a:srgbClr val="D22630"/>
              </a:buClr>
              <a:defRPr sz="2000">
                <a:latin typeface="Georgia" pitchFamily="18" charset="0"/>
              </a:defRPr>
            </a:lvl3pPr>
            <a:lvl4pPr>
              <a:buClr>
                <a:srgbClr val="D22630"/>
              </a:buClr>
              <a:defRPr sz="1800">
                <a:latin typeface="Georgia" pitchFamily="18" charset="0"/>
              </a:defRPr>
            </a:lvl4pPr>
            <a:lvl5pPr>
              <a:buClr>
                <a:srgbClr val="D22630"/>
              </a:buClr>
              <a:defRPr sz="18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7" name="Right Triangle 6"/>
          <p:cNvSpPr/>
          <p:nvPr userDrawn="1"/>
        </p:nvSpPr>
        <p:spPr>
          <a:xfrm rot="16200000">
            <a:off x="7452320" y="116632"/>
            <a:ext cx="1440160" cy="1440160"/>
          </a:xfrm>
          <a:prstGeom prst="rtTriangle">
            <a:avLst/>
          </a:prstGeom>
          <a:solidFill>
            <a:srgbClr val="D22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00">
              <a:solidFill>
                <a:srgbClr val="D2263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7544" y="1340768"/>
            <a:ext cx="820891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30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91448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us Content Page -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>
            <a:lvl1pPr>
              <a:buClr>
                <a:srgbClr val="D22630"/>
              </a:buCl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buClr>
                <a:srgbClr val="D22630"/>
              </a:buClr>
              <a:defRPr sz="2400">
                <a:latin typeface="Georgia" pitchFamily="18" charset="0"/>
              </a:defRPr>
            </a:lvl2pPr>
            <a:lvl3pPr>
              <a:buClr>
                <a:srgbClr val="D22630"/>
              </a:buClr>
              <a:defRPr sz="2000">
                <a:latin typeface="Georgia" pitchFamily="18" charset="0"/>
              </a:defRPr>
            </a:lvl3pPr>
            <a:lvl4pPr>
              <a:buClr>
                <a:srgbClr val="D22630"/>
              </a:buClr>
              <a:defRPr sz="1800">
                <a:latin typeface="Georgia" pitchFamily="18" charset="0"/>
              </a:defRPr>
            </a:lvl4pPr>
            <a:lvl5pPr>
              <a:buClr>
                <a:srgbClr val="D22630"/>
              </a:buClr>
              <a:defRPr sz="18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93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us Content Page - No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 anchor="b">
            <a:normAutofit/>
          </a:bodyPr>
          <a:lstStyle>
            <a:lvl1pPr algn="l">
              <a:defRPr sz="3000"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>
            <a:lvl1pPr>
              <a:buClr>
                <a:srgbClr val="D22630"/>
              </a:buCl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buClr>
                <a:srgbClr val="D22630"/>
              </a:buClr>
              <a:defRPr sz="2400">
                <a:latin typeface="Georgia" pitchFamily="18" charset="0"/>
              </a:defRPr>
            </a:lvl2pPr>
            <a:lvl3pPr>
              <a:buClr>
                <a:srgbClr val="D22630"/>
              </a:buClr>
              <a:defRPr sz="2000">
                <a:latin typeface="Georgia" pitchFamily="18" charset="0"/>
              </a:defRPr>
            </a:lvl3pPr>
            <a:lvl4pPr>
              <a:buClr>
                <a:srgbClr val="D22630"/>
              </a:buClr>
              <a:defRPr sz="1800">
                <a:latin typeface="Georgia" pitchFamily="18" charset="0"/>
              </a:defRPr>
            </a:lvl4pPr>
            <a:lvl5pPr>
              <a:buClr>
                <a:srgbClr val="D22630"/>
              </a:buClr>
              <a:defRPr sz="18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5133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us Content Page -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778098"/>
          </a:xfrm>
        </p:spPr>
        <p:txBody>
          <a:bodyPr anchor="ctr">
            <a:normAutofit/>
          </a:bodyPr>
          <a:lstStyle>
            <a:lvl1pPr algn="l">
              <a:defRPr sz="3000" b="1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/>
          <a:lstStyle>
            <a:lvl1pPr>
              <a:buClr>
                <a:srgbClr val="D22630"/>
              </a:buCl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buClr>
                <a:srgbClr val="D22630"/>
              </a:buClr>
              <a:defRPr sz="2400">
                <a:latin typeface="Georgia" pitchFamily="18" charset="0"/>
              </a:defRPr>
            </a:lvl2pPr>
            <a:lvl3pPr>
              <a:buClr>
                <a:srgbClr val="D22630"/>
              </a:buClr>
              <a:defRPr sz="2000">
                <a:latin typeface="Georgia" pitchFamily="18" charset="0"/>
              </a:defRPr>
            </a:lvl3pPr>
            <a:lvl4pPr>
              <a:buClr>
                <a:srgbClr val="D22630"/>
              </a:buClr>
              <a:defRPr sz="1800">
                <a:latin typeface="Georgia" pitchFamily="18" charset="0"/>
              </a:defRPr>
            </a:lvl4pPr>
            <a:lvl5pPr>
              <a:buClr>
                <a:srgbClr val="D22630"/>
              </a:buClr>
              <a:defRPr sz="18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41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995C0-7496-412F-B35E-CA2B8817071A}" type="datetimeFigureOut">
              <a:rPr lang="en-NZ">
                <a:solidFill>
                  <a:srgbClr val="030303"/>
                </a:solidFill>
              </a:rPr>
              <a:pPr>
                <a:defRPr/>
              </a:pPr>
              <a:t>7/06/2017</a:t>
            </a:fld>
            <a:endParaRPr lang="en-NZ">
              <a:solidFill>
                <a:srgbClr val="030303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>
              <a:solidFill>
                <a:srgbClr val="030303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5EA83-927A-4C5B-A0B3-B560F4B84109}" type="slidenum">
              <a:rPr lang="en-NZ">
                <a:solidFill>
                  <a:srgbClr val="030303"/>
                </a:solidFill>
              </a:rPr>
              <a:pPr>
                <a:defRPr/>
              </a:pPr>
              <a:t>‹#›</a:t>
            </a:fld>
            <a:endParaRPr lang="en-NZ">
              <a:solidFill>
                <a:srgbClr val="03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8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8110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1553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3030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3290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1226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1F4B2-E47A-41EA-B2B5-9819AD1805F2}" type="datetimeFigureOut">
              <a:rPr lang="en-NZ" smtClean="0"/>
              <a:t>7/06/2017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0F27A-8D48-46ED-8C16-6CA1EE8EAE8F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142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39E90-75D6-4381-9637-A7B7423FF1D3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FD7EC-F280-4799-A555-23245754F644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5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09268-4FD6-4963-B5FF-856C23D883CC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7/06/2017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4416-E0DC-4B99-A9B4-DCE30C65334E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39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D22630"/>
        </a:buClr>
        <a:buFont typeface="Arial" pitchFamily="34" charset="0"/>
        <a:buChar char="•"/>
        <a:defRPr sz="28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22630"/>
        </a:buClr>
        <a:buFont typeface="Arial" pitchFamily="34" charset="0"/>
        <a:buChar char="–"/>
        <a:defRPr sz="24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22630"/>
        </a:buClr>
        <a:buFont typeface="Arial" pitchFamily="34" charset="0"/>
        <a:buChar char="•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D22630"/>
        </a:buClr>
        <a:buFont typeface="Arial" pitchFamily="34" charset="0"/>
        <a:buChar char="–"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D22630"/>
        </a:buClr>
        <a:buFont typeface="Arial" pitchFamily="34" charset="0"/>
        <a:buChar char="»"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https://jobs.broadspectrum.com/sites/transfieldservices/images/site-logo-png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092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TTM FORUM </a:t>
            </a:r>
            <a:br>
              <a:rPr lang="en-NZ" dirty="0" smtClean="0"/>
            </a:br>
            <a:r>
              <a:rPr lang="en-NZ" dirty="0" smtClean="0"/>
              <a:t>JUNE 2017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28222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87" y="373487"/>
            <a:ext cx="5748397" cy="54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02" y="823375"/>
            <a:ext cx="4960648" cy="432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idx="4294967295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NZ" b="1" dirty="0" smtClean="0"/>
              <a:t>Data needs to be accurate!</a:t>
            </a:r>
            <a:endParaRPr lang="en-NZ" b="1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628650" y="1497379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Increase awareness</a:t>
            </a:r>
          </a:p>
          <a:p>
            <a:r>
              <a:rPr lang="en-NZ" dirty="0" smtClean="0"/>
              <a:t>Customer satisfaction</a:t>
            </a:r>
          </a:p>
          <a:p>
            <a:r>
              <a:rPr lang="en-NZ" dirty="0" smtClean="0"/>
              <a:t>Reputation</a:t>
            </a:r>
          </a:p>
          <a:p>
            <a:r>
              <a:rPr lang="en-NZ" dirty="0" smtClean="0"/>
              <a:t>Digital future</a:t>
            </a:r>
          </a:p>
          <a:p>
            <a:r>
              <a:rPr lang="en-NZ" dirty="0" smtClean="0"/>
              <a:t>Work together</a:t>
            </a:r>
          </a:p>
          <a:p>
            <a:r>
              <a:rPr lang="en-NZ" dirty="0" smtClean="0"/>
              <a:t>Training</a:t>
            </a:r>
          </a:p>
          <a:p>
            <a:endParaRPr lang="en-NZ" dirty="0" smtClean="0"/>
          </a:p>
          <a:p>
            <a:pPr marL="0" indent="0" algn="ctr">
              <a:buNone/>
            </a:pPr>
            <a:r>
              <a:rPr lang="en-NZ" sz="3600" dirty="0" smtClean="0"/>
              <a:t>We need to prepare for ‘smart’ technology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614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748464" cy="2304256"/>
          </a:xfrm>
        </p:spPr>
        <p:txBody>
          <a:bodyPr>
            <a:normAutofit/>
          </a:bodyPr>
          <a:lstStyle/>
          <a:p>
            <a:r>
              <a:rPr lang="en-NZ" dirty="0" smtClean="0"/>
              <a:t>Bev Wilmshurst </a:t>
            </a:r>
            <a:br>
              <a:rPr lang="en-NZ" dirty="0" smtClean="0"/>
            </a:br>
            <a:r>
              <a:rPr lang="en-NZ" dirty="0" smtClean="0"/>
              <a:t>Transport Planner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849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T.I.A Guide Release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380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Questions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Who knows what a T.I.A is?</a:t>
            </a:r>
          </a:p>
          <a:p>
            <a:endParaRPr lang="en-NZ" dirty="0"/>
          </a:p>
          <a:p>
            <a:r>
              <a:rPr lang="en-NZ" dirty="0" smtClean="0"/>
              <a:t>Who saw that the T.I.A guide was released?</a:t>
            </a:r>
          </a:p>
          <a:p>
            <a:endParaRPr lang="en-NZ" dirty="0"/>
          </a:p>
          <a:p>
            <a:r>
              <a:rPr lang="en-NZ" dirty="0" smtClean="0"/>
              <a:t>Who looked at it?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048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Key Aspects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353347"/>
          </a:xfrm>
        </p:spPr>
        <p:txBody>
          <a:bodyPr/>
          <a:lstStyle/>
          <a:p>
            <a:r>
              <a:rPr lang="en-NZ" dirty="0" smtClean="0"/>
              <a:t>Long</a:t>
            </a:r>
          </a:p>
          <a:p>
            <a:endParaRPr lang="en-NZ" dirty="0"/>
          </a:p>
          <a:p>
            <a:r>
              <a:rPr lang="en-NZ" dirty="0" smtClean="0"/>
              <a:t>(parts are) Complicated</a:t>
            </a:r>
          </a:p>
          <a:p>
            <a:endParaRPr lang="en-NZ" dirty="0"/>
          </a:p>
          <a:p>
            <a:endParaRPr lang="en-N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5"/>
            <a:ext cx="2911636" cy="173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73" y="2447032"/>
            <a:ext cx="2185455" cy="300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32856"/>
            <a:ext cx="1866282" cy="254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7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But!!!!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The whole doc is not relevant to everyone</a:t>
            </a:r>
            <a:endParaRPr lang="en-N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7162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1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6631"/>
            <a:ext cx="7848873" cy="667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68" y="836712"/>
            <a:ext cx="9735377" cy="373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06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TM Planners, TMP Designers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Objectives (section 1)</a:t>
            </a:r>
          </a:p>
          <a:p>
            <a:pPr lvl="1"/>
            <a:r>
              <a:rPr lang="en-NZ" dirty="0" smtClean="0"/>
              <a:t>Estimate </a:t>
            </a:r>
            <a:r>
              <a:rPr lang="en-NZ" b="1" dirty="0" smtClean="0"/>
              <a:t>impact</a:t>
            </a:r>
            <a:r>
              <a:rPr lang="en-NZ" dirty="0" smtClean="0"/>
              <a:t> on network</a:t>
            </a:r>
          </a:p>
          <a:p>
            <a:pPr lvl="1"/>
            <a:r>
              <a:rPr lang="en-NZ" dirty="0" smtClean="0"/>
              <a:t>Identify </a:t>
            </a:r>
            <a:r>
              <a:rPr lang="en-NZ" b="1" dirty="0" smtClean="0"/>
              <a:t>mitigation</a:t>
            </a:r>
            <a:r>
              <a:rPr lang="en-NZ" dirty="0" smtClean="0"/>
              <a:t> requirements</a:t>
            </a:r>
          </a:p>
          <a:p>
            <a:pPr lvl="1"/>
            <a:r>
              <a:rPr lang="en-NZ" dirty="0" smtClean="0"/>
              <a:t>Assess the </a:t>
            </a:r>
            <a:r>
              <a:rPr lang="en-NZ" b="1" dirty="0" smtClean="0"/>
              <a:t>balance</a:t>
            </a:r>
            <a:r>
              <a:rPr lang="en-NZ" dirty="0" smtClean="0"/>
              <a:t> of the approach</a:t>
            </a:r>
          </a:p>
          <a:p>
            <a:pPr lvl="1"/>
            <a:r>
              <a:rPr lang="en-NZ" dirty="0" smtClean="0"/>
              <a:t>Consider </a:t>
            </a:r>
            <a:r>
              <a:rPr lang="en-NZ" b="1" dirty="0" smtClean="0"/>
              <a:t>alternatives</a:t>
            </a:r>
            <a:r>
              <a:rPr lang="en-NZ" dirty="0" smtClean="0"/>
              <a:t> delivery options</a:t>
            </a:r>
            <a:endParaRPr lang="en-NZ" b="1" dirty="0" smtClean="0"/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707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XXX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/>
              <a:t>Xxxx</a:t>
            </a:r>
            <a:endParaRPr lang="en-NZ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45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TM Planners, TMP Designers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13387"/>
          </a:xfrm>
        </p:spPr>
        <p:txBody>
          <a:bodyPr>
            <a:normAutofit/>
          </a:bodyPr>
          <a:lstStyle/>
          <a:p>
            <a:r>
              <a:rPr lang="en-NZ" dirty="0" smtClean="0"/>
              <a:t>Key Concepts (section 2)</a:t>
            </a:r>
          </a:p>
          <a:p>
            <a:pPr lvl="1"/>
            <a:r>
              <a:rPr lang="en-NZ" dirty="0" smtClean="0"/>
              <a:t>TM arrangements:  </a:t>
            </a:r>
          </a:p>
          <a:p>
            <a:pPr lvl="2"/>
            <a:r>
              <a:rPr lang="en-NZ" dirty="0" smtClean="0"/>
              <a:t>Lane drop</a:t>
            </a:r>
          </a:p>
          <a:p>
            <a:pPr lvl="2"/>
            <a:r>
              <a:rPr lang="en-NZ" dirty="0" smtClean="0"/>
              <a:t>Intersection capacity reduction</a:t>
            </a:r>
          </a:p>
          <a:p>
            <a:pPr lvl="2"/>
            <a:r>
              <a:rPr lang="en-NZ" dirty="0" smtClean="0"/>
              <a:t>Stop-go</a:t>
            </a:r>
          </a:p>
          <a:p>
            <a:pPr lvl="2"/>
            <a:r>
              <a:rPr lang="en-NZ" dirty="0" smtClean="0"/>
              <a:t>Detour</a:t>
            </a:r>
          </a:p>
          <a:p>
            <a:pPr lvl="2"/>
            <a:r>
              <a:rPr lang="en-NZ" dirty="0" smtClean="0"/>
              <a:t>Bus Route Detour</a:t>
            </a:r>
          </a:p>
          <a:p>
            <a:pPr lvl="2"/>
            <a:r>
              <a:rPr lang="en-NZ" dirty="0" smtClean="0"/>
              <a:t>Intersection reconfiguration</a:t>
            </a:r>
          </a:p>
          <a:p>
            <a:pPr lvl="2"/>
            <a:r>
              <a:rPr lang="en-NZ" dirty="0" smtClean="0"/>
              <a:t>Significant work at key location</a:t>
            </a:r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982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TM Planners, TMP Designers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TIA requirements (section 3)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38106"/>
            <a:ext cx="9144000" cy="174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93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TM Planners, TMP Designers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929411"/>
          </a:xfrm>
        </p:spPr>
        <p:txBody>
          <a:bodyPr>
            <a:normAutofit/>
          </a:bodyPr>
          <a:lstStyle/>
          <a:p>
            <a:r>
              <a:rPr lang="en-NZ" sz="2600" dirty="0" smtClean="0"/>
              <a:t>TIA requirements (section 3)</a:t>
            </a:r>
          </a:p>
          <a:p>
            <a:pPr lvl="1"/>
            <a:r>
              <a:rPr lang="en-NZ" sz="2600" b="1" dirty="0" smtClean="0"/>
              <a:t>Check</a:t>
            </a:r>
            <a:r>
              <a:rPr lang="en-NZ" sz="2600" dirty="0" smtClean="0"/>
              <a:t>:  traffic flows as expected</a:t>
            </a:r>
          </a:p>
          <a:p>
            <a:pPr lvl="1"/>
            <a:r>
              <a:rPr lang="en-NZ" sz="2600" b="1" dirty="0" smtClean="0"/>
              <a:t>Review</a:t>
            </a:r>
            <a:r>
              <a:rPr lang="en-NZ" sz="2600" dirty="0" smtClean="0"/>
              <a:t>:  review flows, location, and potential impacts</a:t>
            </a:r>
          </a:p>
          <a:p>
            <a:pPr lvl="1"/>
            <a:r>
              <a:rPr lang="en-NZ" sz="2600" b="1" dirty="0" smtClean="0"/>
              <a:t>Assess</a:t>
            </a:r>
            <a:r>
              <a:rPr lang="en-NZ" sz="2600" dirty="0" smtClean="0"/>
              <a:t>:  assess flows, potential delays, customer impacts, consider potential alternative options</a:t>
            </a:r>
          </a:p>
          <a:p>
            <a:pPr lvl="1"/>
            <a:r>
              <a:rPr lang="en-NZ" sz="2600" b="1" dirty="0" smtClean="0"/>
              <a:t>Robust Assess</a:t>
            </a:r>
            <a:r>
              <a:rPr lang="en-NZ" sz="2600" dirty="0"/>
              <a:t>:  assess flows, </a:t>
            </a:r>
            <a:r>
              <a:rPr lang="en-NZ" sz="2600" dirty="0" smtClean="0"/>
              <a:t>estimate delays</a:t>
            </a:r>
            <a:r>
              <a:rPr lang="en-NZ" sz="2600" dirty="0"/>
              <a:t>, </a:t>
            </a:r>
            <a:r>
              <a:rPr lang="en-NZ" sz="2600" dirty="0" smtClean="0"/>
              <a:t>strategies to reduce impacts, </a:t>
            </a:r>
            <a:r>
              <a:rPr lang="en-NZ" sz="2600" dirty="0"/>
              <a:t>alternative options</a:t>
            </a:r>
          </a:p>
          <a:p>
            <a:pPr lvl="1"/>
            <a:r>
              <a:rPr lang="en-NZ" sz="2600" b="1" dirty="0" smtClean="0"/>
              <a:t>Full Assess</a:t>
            </a:r>
            <a:r>
              <a:rPr lang="en-NZ" sz="2600" dirty="0" smtClean="0"/>
              <a:t>:  possible expert advice, modelling, assess alternatives, optimisation, alternatives</a:t>
            </a:r>
          </a:p>
        </p:txBody>
      </p:sp>
    </p:spTree>
    <p:extLst>
      <p:ext uri="{BB962C8B-B14F-4D97-AF65-F5344CB8AC3E}">
        <p14:creationId xmlns:p14="http://schemas.microsoft.com/office/powerpoint/2010/main" val="249762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The Road So Far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Section 1:  Objectives</a:t>
            </a:r>
          </a:p>
          <a:p>
            <a:r>
              <a:rPr lang="en-NZ" dirty="0" smtClean="0"/>
              <a:t>Section 2:  Concepts</a:t>
            </a:r>
          </a:p>
          <a:p>
            <a:r>
              <a:rPr lang="en-NZ" dirty="0" smtClean="0"/>
              <a:t>Section 3:  TIA Requirements</a:t>
            </a:r>
          </a:p>
          <a:p>
            <a:endParaRPr lang="en-NZ" dirty="0"/>
          </a:p>
          <a:p>
            <a:r>
              <a:rPr lang="en-NZ" dirty="0" smtClean="0"/>
              <a:t>All good?</a:t>
            </a:r>
          </a:p>
          <a:p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1008"/>
            <a:ext cx="2648520" cy="308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36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Section 4:  Traffic Counts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Key aspects:</a:t>
            </a:r>
          </a:p>
          <a:p>
            <a:pPr lvl="1"/>
            <a:r>
              <a:rPr lang="en-NZ" dirty="0" smtClean="0"/>
              <a:t>Where to find traffic count data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8669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OK that’s not all that is section 4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Traffic Count bedtime reading;</a:t>
            </a:r>
          </a:p>
          <a:p>
            <a:pPr lvl="1"/>
            <a:r>
              <a:rPr lang="en-NZ" dirty="0" smtClean="0"/>
              <a:t>Influence of Feb 11 quake</a:t>
            </a:r>
          </a:p>
          <a:p>
            <a:pPr lvl="1"/>
            <a:r>
              <a:rPr lang="en-NZ" dirty="0" smtClean="0"/>
              <a:t>Checking several sources</a:t>
            </a:r>
          </a:p>
          <a:p>
            <a:pPr lvl="1"/>
            <a:r>
              <a:rPr lang="en-NZ" dirty="0" smtClean="0"/>
              <a:t>How you can display in excel</a:t>
            </a:r>
          </a:p>
          <a:p>
            <a:pPr lvl="1"/>
            <a:r>
              <a:rPr lang="en-NZ" dirty="0" smtClean="0"/>
              <a:t>Carry out site specific counts</a:t>
            </a:r>
          </a:p>
          <a:p>
            <a:pPr lvl="1"/>
            <a:r>
              <a:rPr lang="en-NZ" dirty="0" smtClean="0"/>
              <a:t>Converting vph &lt;-&gt; vpd</a:t>
            </a:r>
          </a:p>
          <a:p>
            <a:pPr lvl="1"/>
            <a:r>
              <a:rPr lang="en-NZ" dirty="0" smtClean="0"/>
              <a:t>Two-way and one-way calcs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749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Sec 5:  High Level Assessment Guide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2204864"/>
          <a:ext cx="4176464" cy="3312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1044116"/>
                <a:gridCol w="1044116"/>
                <a:gridCol w="1044116"/>
              </a:tblGrid>
              <a:tr h="1096672"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</a:tr>
              <a:tr h="738565"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</a:tr>
              <a:tr h="738565"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</a:tr>
              <a:tr h="738565"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 smtClean="0">
                <a:solidFill>
                  <a:prstClr val="black"/>
                </a:solidFill>
              </a:rPr>
              <a:t>Figure one</a:t>
            </a:r>
            <a:endParaRPr lang="en-NZ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77" y="980728"/>
            <a:ext cx="2086372" cy="17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185038" y="2852936"/>
            <a:ext cx="2287456" cy="0"/>
          </a:xfrm>
          <a:prstGeom prst="straightConnector1">
            <a:avLst/>
          </a:prstGeom>
          <a:ln w="762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1110" y="2276872"/>
            <a:ext cx="304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solidFill>
                  <a:prstClr val="black"/>
                </a:solidFill>
              </a:rPr>
              <a:t>Traffic volumes</a:t>
            </a:r>
            <a:endParaRPr lang="en-NZ" sz="2400" b="1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19672" y="3518400"/>
            <a:ext cx="0" cy="1707520"/>
          </a:xfrm>
          <a:prstGeom prst="straightConnector1">
            <a:avLst/>
          </a:prstGeom>
          <a:ln w="762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5046" y="3658787"/>
            <a:ext cx="11521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 smtClean="0">
                <a:solidFill>
                  <a:prstClr val="black"/>
                </a:solidFill>
              </a:rPr>
              <a:t>TM</a:t>
            </a:r>
            <a:endParaRPr lang="en-NZ" sz="2400" b="1" dirty="0" smtClean="0">
              <a:solidFill>
                <a:prstClr val="black"/>
              </a:solidFill>
            </a:endParaRPr>
          </a:p>
          <a:p>
            <a:pPr algn="ctr"/>
            <a:r>
              <a:rPr lang="en-NZ" sz="2400" b="1" dirty="0" smtClean="0">
                <a:solidFill>
                  <a:prstClr val="black"/>
                </a:solidFill>
              </a:rPr>
              <a:t>Activity</a:t>
            </a:r>
            <a:endParaRPr lang="en-NZ" sz="2400" b="1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07567" y="4945641"/>
            <a:ext cx="504056" cy="504056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759595" y="3518400"/>
            <a:ext cx="0" cy="1311476"/>
          </a:xfrm>
          <a:prstGeom prst="line">
            <a:avLst/>
          </a:prstGeom>
          <a:ln w="5715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63688" y="5225920"/>
            <a:ext cx="638831" cy="1"/>
          </a:xfrm>
          <a:prstGeom prst="line">
            <a:avLst/>
          </a:prstGeom>
          <a:ln w="5715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81998" y="3559605"/>
            <a:ext cx="281839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NZ" sz="3600" b="1" dirty="0" smtClean="0">
                <a:solidFill>
                  <a:prstClr val="black"/>
                </a:solidFill>
              </a:rPr>
              <a:t>Indication of potential impact</a:t>
            </a:r>
            <a:endParaRPr lang="en-NZ" sz="3600" b="1" dirty="0">
              <a:solidFill>
                <a:prstClr val="black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131840" y="4551339"/>
            <a:ext cx="2150158" cy="5338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91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Potential Impacts (Guide!)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b="1" dirty="0" smtClean="0"/>
              <a:t>Low/no impact</a:t>
            </a:r>
            <a:r>
              <a:rPr lang="en-NZ" dirty="0" smtClean="0"/>
              <a:t>:  No real delays</a:t>
            </a:r>
          </a:p>
          <a:p>
            <a:r>
              <a:rPr lang="en-NZ" b="1" dirty="0" smtClean="0"/>
              <a:t>Minimal impact</a:t>
            </a:r>
            <a:r>
              <a:rPr lang="en-NZ" dirty="0" smtClean="0"/>
              <a:t>:  Delays 1-2mins max at peaks</a:t>
            </a:r>
          </a:p>
          <a:p>
            <a:r>
              <a:rPr lang="en-NZ" b="1" dirty="0" smtClean="0"/>
              <a:t>Moderate impact</a:t>
            </a:r>
            <a:r>
              <a:rPr lang="en-NZ" dirty="0" smtClean="0"/>
              <a:t>: </a:t>
            </a:r>
            <a:r>
              <a:rPr lang="en-NZ" dirty="0"/>
              <a:t>Delays </a:t>
            </a:r>
            <a:r>
              <a:rPr lang="en-NZ" dirty="0" smtClean="0"/>
              <a:t>5-10mins at </a:t>
            </a:r>
            <a:r>
              <a:rPr lang="en-NZ" dirty="0"/>
              <a:t>peaks</a:t>
            </a:r>
            <a:endParaRPr lang="en-NZ" dirty="0" smtClean="0"/>
          </a:p>
          <a:p>
            <a:r>
              <a:rPr lang="en-NZ" b="1" dirty="0" smtClean="0"/>
              <a:t>Significant impact</a:t>
            </a:r>
            <a:r>
              <a:rPr lang="en-NZ" dirty="0" smtClean="0"/>
              <a:t>:  &gt;10min delays</a:t>
            </a:r>
          </a:p>
          <a:p>
            <a:r>
              <a:rPr lang="en-NZ" b="1" dirty="0" smtClean="0"/>
              <a:t>Unlikely to be feasible</a:t>
            </a:r>
            <a:r>
              <a:rPr lang="en-NZ" dirty="0" smtClean="0"/>
              <a:t>:  Without strong possibility of significant successful mitigation, unlikely to be supportable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846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Sec6: Alternatives &amp; Mitigation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b="1" dirty="0"/>
              <a:t>Mitigation:</a:t>
            </a:r>
            <a:r>
              <a:rPr lang="en-NZ" dirty="0"/>
              <a:t>  letter drops, pre-warning signage, more extensive comms</a:t>
            </a:r>
            <a:endParaRPr lang="en-NZ" b="1" dirty="0"/>
          </a:p>
          <a:p>
            <a:endParaRPr lang="en-NZ" b="1" dirty="0" smtClean="0"/>
          </a:p>
          <a:p>
            <a:r>
              <a:rPr lang="en-NZ" b="1" dirty="0" smtClean="0"/>
              <a:t>Alternatives</a:t>
            </a:r>
            <a:r>
              <a:rPr lang="en-NZ" dirty="0" smtClean="0"/>
              <a:t>:  Re-timing, work method, resource, low cost alternations, movement controls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373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CBD UPDATE 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5953956" cy="3886742"/>
          </a:xfrm>
        </p:spPr>
      </p:pic>
    </p:spTree>
    <p:extLst>
      <p:ext uri="{BB962C8B-B14F-4D97-AF65-F5344CB8AC3E}">
        <p14:creationId xmlns:p14="http://schemas.microsoft.com/office/powerpoint/2010/main" val="2849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28498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Angus Bargh</a:t>
            </a:r>
            <a:br>
              <a:rPr lang="en-NZ" dirty="0" smtClean="0"/>
            </a:br>
            <a:r>
              <a:rPr lang="en-NZ" dirty="0" smtClean="0"/>
              <a:t>LINZ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713387"/>
          </a:xfr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11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Business parking in the CBD .</a:t>
            </a:r>
            <a:endParaRPr lang="en-NZ" dirty="0"/>
          </a:p>
          <a:p>
            <a:r>
              <a:rPr lang="en-NZ" dirty="0" smtClean="0"/>
              <a:t>Co-ordination between work site .</a:t>
            </a:r>
          </a:p>
          <a:p>
            <a:r>
              <a:rPr lang="en-NZ" dirty="0" smtClean="0"/>
              <a:t>How we can minimise worksites at the end of each day and weekends.</a:t>
            </a:r>
          </a:p>
          <a:p>
            <a:r>
              <a:rPr lang="en-NZ" dirty="0" smtClean="0"/>
              <a:t>Be aware of the surroundings and communicate to stake holders. 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955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CURRENT MAJOR PROJECTS IN CBD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RE SURFACING PROGRAME MONTREAL STREET.</a:t>
            </a:r>
          </a:p>
          <a:p>
            <a:r>
              <a:rPr lang="en-NZ" dirty="0" smtClean="0"/>
              <a:t>RE SURFACING BEALEY AVE</a:t>
            </a:r>
          </a:p>
          <a:p>
            <a:r>
              <a:rPr lang="en-NZ" dirty="0" smtClean="0"/>
              <a:t>AAC WORKS ON DURHAM AND MONTREAL </a:t>
            </a:r>
          </a:p>
          <a:p>
            <a:r>
              <a:rPr lang="en-NZ" dirty="0" smtClean="0"/>
              <a:t>HOSPITAL CORNER WORKS (TUAM/ANITGUA)</a:t>
            </a:r>
          </a:p>
          <a:p>
            <a:r>
              <a:rPr lang="en-NZ" dirty="0" smtClean="0"/>
              <a:t>ENABLE WORK CREWS VARIOUS LOCATION </a:t>
            </a:r>
          </a:p>
          <a:p>
            <a:r>
              <a:rPr lang="en-NZ" smtClean="0"/>
              <a:t>ARP PROJECT .</a:t>
            </a:r>
            <a:endParaRPr lang="en-NZ" dirty="0" smtClean="0"/>
          </a:p>
          <a:p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326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XXX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/>
              <a:t>Xxxx</a:t>
            </a:r>
            <a:endParaRPr lang="en-N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XXX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/>
              <a:t>Xxxx</a:t>
            </a:r>
            <a:endParaRPr lang="en-N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XXX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/>
              <a:t>Xxxx</a:t>
            </a:r>
            <a:endParaRPr lang="en-N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9450" y="-324831"/>
            <a:ext cx="5525788" cy="6552730"/>
          </a:xfrm>
        </p:spPr>
      </p:pic>
    </p:spTree>
    <p:extLst>
      <p:ext uri="{BB962C8B-B14F-4D97-AF65-F5344CB8AC3E}">
        <p14:creationId xmlns:p14="http://schemas.microsoft.com/office/powerpoint/2010/main" val="42866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0" y="332656"/>
            <a:ext cx="8589508" cy="4485222"/>
          </a:xfrm>
        </p:spPr>
      </p:pic>
    </p:spTree>
    <p:extLst>
      <p:ext uri="{BB962C8B-B14F-4D97-AF65-F5344CB8AC3E}">
        <p14:creationId xmlns:p14="http://schemas.microsoft.com/office/powerpoint/2010/main" val="26805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168217" cy="6126163"/>
          </a:xfrm>
        </p:spPr>
      </p:pic>
    </p:spTree>
    <p:extLst>
      <p:ext uri="{BB962C8B-B14F-4D97-AF65-F5344CB8AC3E}">
        <p14:creationId xmlns:p14="http://schemas.microsoft.com/office/powerpoint/2010/main" val="32558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5008615" cy="4788295"/>
          </a:xfrm>
        </p:spPr>
      </p:pic>
    </p:spTree>
    <p:extLst>
      <p:ext uri="{BB962C8B-B14F-4D97-AF65-F5344CB8AC3E}">
        <p14:creationId xmlns:p14="http://schemas.microsoft.com/office/powerpoint/2010/main" val="10856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BRAINSTORMING 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45" y="908720"/>
            <a:ext cx="6378997" cy="4713288"/>
          </a:xfrm>
        </p:spPr>
      </p:pic>
    </p:spTree>
    <p:extLst>
      <p:ext uri="{BB962C8B-B14F-4D97-AF65-F5344CB8AC3E}">
        <p14:creationId xmlns:p14="http://schemas.microsoft.com/office/powerpoint/2010/main" val="21586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Luke Thomas</a:t>
            </a:r>
            <a:br>
              <a:rPr lang="en-NZ" dirty="0" smtClean="0"/>
            </a:br>
            <a:r>
              <a:rPr lang="en-NZ" dirty="0" smtClean="0"/>
              <a:t>Traveller Info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34126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LAYOUT DIAGRAM 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6" y="1196752"/>
            <a:ext cx="8897975" cy="551971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5256076" y="2576980"/>
            <a:ext cx="0" cy="128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9550"/>
          <a:stretch/>
        </p:blipFill>
        <p:spPr>
          <a:xfrm>
            <a:off x="4499992" y="1052736"/>
            <a:ext cx="1512168" cy="15242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32234"/>
            <a:ext cx="1889760" cy="118262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556440" y="1814858"/>
            <a:ext cx="0" cy="762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71" y="188640"/>
            <a:ext cx="1811040" cy="135828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8050191" y="1546920"/>
            <a:ext cx="0" cy="441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41600" b="17451"/>
          <a:stretch/>
        </p:blipFill>
        <p:spPr>
          <a:xfrm>
            <a:off x="7020272" y="4941168"/>
            <a:ext cx="1727678" cy="144016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7884111" y="4365104"/>
            <a:ext cx="360297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53" y="5502894"/>
            <a:ext cx="1872349" cy="1325737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5724128" y="4869160"/>
            <a:ext cx="0" cy="6337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6322" r="19681" b="6320"/>
          <a:stretch/>
        </p:blipFill>
        <p:spPr>
          <a:xfrm>
            <a:off x="6164126" y="3124515"/>
            <a:ext cx="1152128" cy="1664185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 flipV="1">
            <a:off x="5508104" y="3956607"/>
            <a:ext cx="65602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858" y="5374185"/>
            <a:ext cx="2320838" cy="1438422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4355976" y="5085185"/>
            <a:ext cx="0" cy="289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" y="4516520"/>
            <a:ext cx="1716234" cy="2289456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1039813" y="4077072"/>
            <a:ext cx="0" cy="439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3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38460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Chris</a:t>
            </a:r>
            <a:br>
              <a:rPr lang="en-NZ" dirty="0" smtClean="0"/>
            </a:br>
            <a:r>
              <a:rPr lang="en-NZ" dirty="0" smtClean="0"/>
              <a:t>Real Time Operations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15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/>
            </a:r>
            <a:br>
              <a:rPr lang="en-NZ" dirty="0" smtClean="0"/>
            </a:br>
            <a:r>
              <a:rPr lang="en-NZ" b="1" dirty="0" smtClean="0"/>
              <a:t>RTO </a:t>
            </a:r>
            <a:r>
              <a:rPr lang="en-NZ" dirty="0" smtClean="0"/>
              <a:t>(Real Time Operations)</a:t>
            </a:r>
            <a:r>
              <a:rPr lang="en-NZ" b="1" dirty="0" smtClean="0"/>
              <a:t/>
            </a:r>
            <a:br>
              <a:rPr lang="en-NZ" b="1" dirty="0" smtClean="0"/>
            </a:br>
            <a:r>
              <a:rPr lang="en-NZ" b="1" dirty="0"/>
              <a:t/>
            </a:r>
            <a:br>
              <a:rPr lang="en-NZ" b="1" dirty="0"/>
            </a:br>
            <a:r>
              <a:rPr lang="en-NZ" sz="3300" dirty="0"/>
              <a:t>Better known as Traffic Signals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NZ" sz="4050" dirty="0"/>
              <a:t>Do RTO </a:t>
            </a:r>
            <a:r>
              <a:rPr lang="en-NZ" sz="4050" u="sng" dirty="0"/>
              <a:t>NEED</a:t>
            </a:r>
            <a:r>
              <a:rPr lang="en-NZ" sz="4050" dirty="0"/>
              <a:t> To Know?</a:t>
            </a:r>
          </a:p>
        </p:txBody>
      </p:sp>
    </p:spTree>
    <p:extLst>
      <p:ext uri="{BB962C8B-B14F-4D97-AF65-F5344CB8AC3E}">
        <p14:creationId xmlns:p14="http://schemas.microsoft.com/office/powerpoint/2010/main" val="31913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76626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NZ" sz="6600" dirty="0"/>
              <a:t>What do RTO do?</a:t>
            </a:r>
            <a:r>
              <a:rPr lang="en-NZ" dirty="0" smtClean="0"/>
              <a:t/>
            </a:r>
            <a:br>
              <a:rPr lang="en-NZ" dirty="0" smtClean="0"/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039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Graphics</a:t>
            </a:r>
            <a:endParaRPr lang="en-NZ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35" r="3435"/>
          <a:stretch>
            <a:fillRect/>
          </a:stretch>
        </p:blipFill>
        <p:spPr>
          <a:xfrm>
            <a:off x="3761716" y="1602177"/>
            <a:ext cx="4481465" cy="365681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en-NZ" dirty="0" smtClean="0"/>
              <a:t>Displays the phases / movements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 smtClean="0"/>
              <a:t>Displays detector state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401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NZ" dirty="0" smtClean="0"/>
              <a:t>Scats</a:t>
            </a:r>
            <a:endParaRPr lang="en-NZ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8" r="5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NZ" dirty="0" smtClean="0"/>
              <a:t>Data received from site is displayed.</a:t>
            </a:r>
          </a:p>
          <a:p>
            <a:pPr>
              <a:lnSpc>
                <a:spcPct val="150000"/>
              </a:lnSpc>
            </a:pPr>
            <a:r>
              <a:rPr lang="en-NZ" dirty="0" smtClean="0"/>
              <a:t>It looks complex. This screen tells us how the site is running: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NZ" dirty="0" smtClean="0"/>
              <a:t>Cycle time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NZ" dirty="0" smtClean="0"/>
              <a:t>Phase splits &amp; plan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NZ" dirty="0" smtClean="0"/>
              <a:t>Lamp state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NZ" dirty="0" smtClean="0"/>
              <a:t>Coordinated?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NZ" dirty="0" smtClean="0"/>
              <a:t>Messages</a:t>
            </a: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endParaRPr lang="en-NZ" dirty="0" smtClean="0"/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872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Playtime</a:t>
            </a:r>
            <a:endParaRPr lang="en-NZ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" b="7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en-NZ" dirty="0" smtClean="0"/>
              <a:t>Set phase %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 smtClean="0"/>
              <a:t>Set phase order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 smtClean="0"/>
              <a:t>Skip phases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 smtClean="0"/>
              <a:t>Set phase features</a:t>
            </a:r>
          </a:p>
          <a:p>
            <a:pPr marL="257175" indent="-257175">
              <a:buFont typeface="+mj-lt"/>
              <a:buAutoNum type="arabicPeriod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145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Detectors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NZ" dirty="0" smtClean="0"/>
              <a:t>When detectors / loops are damaged, the alarm category needs to be changed. Also, our maintenance contractor may need to switch out the detector to stop a phase calling.</a:t>
            </a:r>
          </a:p>
          <a:p>
            <a:r>
              <a:rPr lang="en-NZ" sz="1500" dirty="0"/>
              <a:t>Detectors are the eyes and ears of the intersection. Without them, the intersection will not run efficiently.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73" r="2573"/>
          <a:stretch>
            <a:fillRect/>
          </a:stretch>
        </p:blipFill>
        <p:spPr>
          <a:xfrm>
            <a:off x="3887391" y="1597819"/>
            <a:ext cx="4629150" cy="32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200150"/>
            <a:ext cx="2615825" cy="1200150"/>
          </a:xfrm>
        </p:spPr>
        <p:txBody>
          <a:bodyPr/>
          <a:lstStyle/>
          <a:p>
            <a:pPr algn="ctr"/>
            <a:r>
              <a:rPr lang="en-NZ" dirty="0" smtClean="0"/>
              <a:t>Schedules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4347"/>
            <a:ext cx="2615825" cy="2858691"/>
          </a:xfrm>
        </p:spPr>
        <p:txBody>
          <a:bodyPr/>
          <a:lstStyle/>
          <a:p>
            <a:r>
              <a:rPr lang="en-NZ" dirty="0" smtClean="0"/>
              <a:t>The engine used to schedule planned works </a:t>
            </a:r>
            <a:r>
              <a:rPr lang="en-NZ" dirty="0" err="1" smtClean="0"/>
              <a:t>ie</a:t>
            </a:r>
            <a:r>
              <a:rPr lang="en-NZ" dirty="0" smtClean="0"/>
              <a:t> flashing yellow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98" y="1693400"/>
            <a:ext cx="5043488" cy="30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Actions</a:t>
            </a:r>
            <a:endParaRPr lang="en-NZ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35" b="4935"/>
          <a:stretch>
            <a:fillRect/>
          </a:stretch>
        </p:blipFill>
        <p:spPr>
          <a:xfrm>
            <a:off x="3887391" y="1597819"/>
            <a:ext cx="4629150" cy="308848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en-NZ" dirty="0" smtClean="0"/>
              <a:t>The coded information per action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 smtClean="0"/>
              <a:t>The scheduler runs the relevant selected action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348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pPr algn="ctr"/>
            <a:r>
              <a:rPr lang="en-NZ" b="1" dirty="0" smtClean="0"/>
              <a:t>The Importance of Accurate </a:t>
            </a:r>
            <a:r>
              <a:rPr lang="en-NZ" b="1" dirty="0"/>
              <a:t>I</a:t>
            </a:r>
            <a:r>
              <a:rPr lang="en-NZ" b="1" dirty="0" smtClean="0"/>
              <a:t>nformation</a:t>
            </a:r>
            <a:endParaRPr lang="en-N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NZ" dirty="0" smtClean="0"/>
              <a:t>Keeping the digital customer front of mind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010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Light Reading!</a:t>
            </a:r>
            <a:endParaRPr lang="en-NZ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38" b="2838"/>
          <a:stretch>
            <a:fillRect/>
          </a:stretch>
        </p:blipFill>
        <p:spPr>
          <a:xfrm>
            <a:off x="3887391" y="1200150"/>
            <a:ext cx="4629150" cy="428744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57175" indent="-257175">
              <a:buFont typeface="+mj-lt"/>
              <a:buAutoNum type="arabicPeriod"/>
            </a:pPr>
            <a:r>
              <a:rPr lang="en-NZ" dirty="0" smtClean="0"/>
              <a:t>Currently we monitor 335 sites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 smtClean="0"/>
              <a:t>Each site has it’s unique set up </a:t>
            </a:r>
          </a:p>
          <a:p>
            <a:pPr marL="257175" indent="-257175">
              <a:buFont typeface="+mj-lt"/>
              <a:buAutoNum type="arabicPeriod"/>
            </a:pPr>
            <a:r>
              <a:rPr lang="en-NZ" dirty="0" smtClean="0"/>
              <a:t>Can we do what you want? Not always.</a:t>
            </a:r>
          </a:p>
          <a:p>
            <a:endParaRPr lang="en-NZ" dirty="0" smtClean="0"/>
          </a:p>
          <a:p>
            <a:r>
              <a:rPr lang="en-NZ" dirty="0" smtClean="0"/>
              <a:t>Tell us what you want to achieve and we will try to do it!</a:t>
            </a:r>
            <a:endParaRPr lang="en-NZ" dirty="0"/>
          </a:p>
          <a:p>
            <a:pPr marL="257175" indent="-257175">
              <a:buFont typeface="+mj-lt"/>
              <a:buAutoNum type="arabicPeriod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4387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Cameras</a:t>
            </a:r>
            <a:endParaRPr lang="en-NZ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179" r="161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NZ" dirty="0" smtClean="0"/>
              <a:t>Sometimes a picture says 1000 words!</a:t>
            </a:r>
          </a:p>
          <a:p>
            <a:endParaRPr lang="en-NZ" dirty="0"/>
          </a:p>
          <a:p>
            <a:r>
              <a:rPr lang="en-NZ" dirty="0" smtClean="0"/>
              <a:t>Be aware, big brother is watching!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82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47" y="263691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Simon Harty</a:t>
            </a:r>
            <a:br>
              <a:rPr lang="en-NZ" dirty="0" smtClean="0"/>
            </a:br>
            <a:r>
              <a:rPr lang="en-NZ" dirty="0" smtClean="0"/>
              <a:t>Rubbish Collections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40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08912" cy="1008112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Hayden Muir </a:t>
            </a:r>
            <a:br>
              <a:rPr lang="en-NZ" dirty="0" smtClean="0"/>
            </a:br>
            <a:r>
              <a:rPr lang="en-NZ" dirty="0" smtClean="0"/>
              <a:t>Update On NOC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5387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94" y="1091804"/>
            <a:ext cx="4964906" cy="330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72" y="4533900"/>
            <a:ext cx="857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116" y="4554141"/>
            <a:ext cx="120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16" y="4535091"/>
            <a:ext cx="914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29" y="4535091"/>
            <a:ext cx="1104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06" y="4533900"/>
            <a:ext cx="857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535091"/>
            <a:ext cx="9429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1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NZ" dirty="0" smtClean="0"/>
              <a:t>Changes from previous </a:t>
            </a:r>
            <a:r>
              <a:rPr lang="en-NZ" dirty="0"/>
              <a:t>h</a:t>
            </a:r>
            <a:r>
              <a:rPr lang="en-NZ" dirty="0" smtClean="0"/>
              <a:t>ybrid contract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98164"/>
            <a:ext cx="2041223" cy="13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64630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NZ" dirty="0" smtClean="0"/>
              <a:t>Changes from previous </a:t>
            </a:r>
            <a:r>
              <a:rPr lang="en-NZ" dirty="0"/>
              <a:t>h</a:t>
            </a:r>
            <a:r>
              <a:rPr lang="en-NZ" dirty="0" smtClean="0"/>
              <a:t>ybrid contract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98164"/>
            <a:ext cx="2041223" cy="13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1484784"/>
            <a:ext cx="6921287" cy="51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Southern Link Canterbury Suppliers</a:t>
            </a:r>
            <a:endParaRPr lang="en-NZ" dirty="0"/>
          </a:p>
        </p:txBody>
      </p:sp>
      <p:pic>
        <p:nvPicPr>
          <p:cNvPr id="13" name="Picture 2" descr="NORTH CANTERBURY_NEW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108470" cy="37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630126"/>
            <a:ext cx="1249952" cy="49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synergypositioning.co.nz/uploads/case-study-image/Iss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88" y="5683468"/>
            <a:ext cx="844940" cy="3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Image result for gsl christchur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810" y="5652333"/>
            <a:ext cx="563608" cy="42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broadspectrum"/>
          <p:cNvPicPr>
            <a:picLocks noChangeAspect="1" noChangeArrowheads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r="7882" b="18203"/>
          <a:stretch/>
        </p:blipFill>
        <p:spPr bwMode="auto">
          <a:xfrm>
            <a:off x="5946447" y="5662078"/>
            <a:ext cx="833562" cy="44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ghd engineer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67" y="5616542"/>
            <a:ext cx="479143" cy="4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87" y="5683468"/>
            <a:ext cx="1248905" cy="3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NZ" sz="2400" dirty="0"/>
              <a:t>The core maintenance activities covered by the NOC include:</a:t>
            </a:r>
          </a:p>
          <a:p>
            <a:r>
              <a:rPr lang="en-NZ" sz="2400" dirty="0"/>
              <a:t>Network Management - asset management, journey management and safety management</a:t>
            </a:r>
          </a:p>
          <a:p>
            <a:r>
              <a:rPr lang="en-NZ" sz="2400" dirty="0"/>
              <a:t>Physical works – maintenance and renewals of sealed pavement, drainage and structures, environmental maintenance, traffic services and operational traffic services</a:t>
            </a:r>
          </a:p>
          <a:p>
            <a:pPr marL="0" indent="0">
              <a:buNone/>
            </a:pPr>
            <a:endParaRPr lang="en-NZ" sz="2400" dirty="0"/>
          </a:p>
          <a:p>
            <a:endParaRPr lang="en-N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Z" dirty="0" smtClean="0"/>
              <a:t>North Canterbury State Highways Network Outcomes Contract (NOC)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79909"/>
            <a:ext cx="2041223" cy="13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9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CAR’s and WAP’s</a:t>
            </a:r>
          </a:p>
          <a:p>
            <a:r>
              <a:rPr lang="en-AU" sz="1400" dirty="0" smtClean="0"/>
              <a:t>Used to “track” others in the NZTA corridor (Ramm CAR Manager)</a:t>
            </a:r>
          </a:p>
          <a:p>
            <a:r>
              <a:rPr lang="en-AU" sz="1400" dirty="0" smtClean="0"/>
              <a:t>Used to place “conditions” on work undertaken by others(time, depths, quality </a:t>
            </a:r>
            <a:r>
              <a:rPr lang="en-AU" sz="1400" dirty="0" err="1" smtClean="0"/>
              <a:t>etc</a:t>
            </a:r>
            <a:r>
              <a:rPr lang="en-AU" sz="1400" dirty="0" smtClean="0"/>
              <a:t>)</a:t>
            </a:r>
          </a:p>
          <a:p>
            <a:r>
              <a:rPr lang="en-AU" sz="1400" dirty="0" smtClean="0"/>
              <a:t>Why do we care? Because we are responsible for the long term quality of the asset and take on the responsibility for the work once completed</a:t>
            </a:r>
            <a:endParaRPr lang="en-AU" sz="1400" dirty="0"/>
          </a:p>
          <a:p>
            <a:endParaRPr lang="en-AU" sz="1400" dirty="0" smtClean="0"/>
          </a:p>
          <a:p>
            <a:pPr marL="0" indent="0">
              <a:buNone/>
            </a:pPr>
            <a:r>
              <a:rPr lang="en-AU" dirty="0"/>
              <a:t>Traffic Management</a:t>
            </a:r>
          </a:p>
          <a:p>
            <a:r>
              <a:rPr lang="en-AU" sz="1400" dirty="0"/>
              <a:t>We approve and </a:t>
            </a:r>
            <a:r>
              <a:rPr lang="en-AU" sz="1400" u="sng" dirty="0"/>
              <a:t>coordinate</a:t>
            </a:r>
            <a:r>
              <a:rPr lang="en-AU" sz="1400" dirty="0"/>
              <a:t> TMP’s across the network </a:t>
            </a:r>
            <a:r>
              <a:rPr lang="en-AU" sz="1400" dirty="0" smtClean="0"/>
              <a:t>outside of Christchurch City Boundaries (ours </a:t>
            </a:r>
            <a:r>
              <a:rPr lang="en-AU" sz="1400" dirty="0"/>
              <a:t>and 3</a:t>
            </a:r>
            <a:r>
              <a:rPr lang="en-AU" sz="1400" baseline="30000" dirty="0"/>
              <a:t>rd</a:t>
            </a:r>
            <a:r>
              <a:rPr lang="en-AU" sz="1400" dirty="0"/>
              <a:t> parties)</a:t>
            </a:r>
          </a:p>
          <a:p>
            <a:r>
              <a:rPr lang="en-AU" sz="1400" dirty="0"/>
              <a:t>We set temporary speed restrictions (delegated to us from NZTA) </a:t>
            </a:r>
          </a:p>
          <a:p>
            <a:endParaRPr lang="en-AU" sz="1400" dirty="0"/>
          </a:p>
          <a:p>
            <a:endParaRPr lang="en-AU" sz="1400" dirty="0" smtClean="0"/>
          </a:p>
          <a:p>
            <a:endParaRPr lang="en-A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Network Controls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42588"/>
            <a:ext cx="2041223" cy="13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0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5" y="984738"/>
            <a:ext cx="8910794" cy="45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1400" dirty="0" smtClean="0"/>
              <a:t> </a:t>
            </a:r>
            <a:endParaRPr lang="en-AU" sz="1400" dirty="0"/>
          </a:p>
          <a:p>
            <a:endParaRPr lang="en-AU" sz="1400" dirty="0"/>
          </a:p>
          <a:p>
            <a:endParaRPr lang="en-AU" sz="1400" dirty="0" smtClean="0"/>
          </a:p>
          <a:p>
            <a:endParaRPr lang="en-A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TMC jurisdiction boundaries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42588"/>
            <a:ext cx="2041223" cy="13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4307072" cy="528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NZ" sz="2400" dirty="0"/>
          </a:p>
          <a:p>
            <a:endParaRPr lang="en-N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/>
              <a:t>TMC contact Details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79909"/>
            <a:ext cx="2041223" cy="13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609600" y="1752600"/>
            <a:ext cx="8229600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>
                <a:solidFill>
                  <a:srgbClr val="030303"/>
                </a:solidFill>
              </a:rPr>
              <a:t>Hayden.Muir@opus.co.nz</a:t>
            </a:r>
          </a:p>
          <a:p>
            <a:pPr marL="0" indent="0">
              <a:buFont typeface="Arial" pitchFamily="34" charset="0"/>
              <a:buNone/>
            </a:pPr>
            <a:r>
              <a:rPr lang="en-AU" sz="2400" dirty="0">
                <a:solidFill>
                  <a:srgbClr val="030303"/>
                </a:solidFill>
              </a:rPr>
              <a:t>    027 432 6467</a:t>
            </a:r>
          </a:p>
          <a:p>
            <a:pPr marL="0" indent="0">
              <a:buFont typeface="Arial" pitchFamily="34" charset="0"/>
              <a:buNone/>
            </a:pPr>
            <a:endParaRPr lang="en-AU" sz="2400" dirty="0">
              <a:solidFill>
                <a:srgbClr val="030303"/>
              </a:solidFill>
            </a:endParaRPr>
          </a:p>
          <a:p>
            <a:r>
              <a:rPr lang="en-AU" sz="2400" dirty="0">
                <a:solidFill>
                  <a:srgbClr val="030303"/>
                </a:solidFill>
              </a:rPr>
              <a:t>James.Park@opus.co.nz</a:t>
            </a:r>
          </a:p>
          <a:p>
            <a:pPr marL="0" indent="0">
              <a:buFont typeface="Arial" pitchFamily="34" charset="0"/>
              <a:buNone/>
            </a:pPr>
            <a:r>
              <a:rPr lang="en-AU" sz="2400" dirty="0">
                <a:solidFill>
                  <a:srgbClr val="030303"/>
                </a:solidFill>
              </a:rPr>
              <a:t>    027 434 3255</a:t>
            </a:r>
          </a:p>
          <a:p>
            <a:pPr marL="0" indent="0">
              <a:buFont typeface="Arial" pitchFamily="34" charset="0"/>
              <a:buNone/>
            </a:pPr>
            <a:endParaRPr lang="en-AU" sz="2400" dirty="0">
              <a:solidFill>
                <a:srgbClr val="030303"/>
              </a:solidFill>
            </a:endParaRPr>
          </a:p>
          <a:p>
            <a:r>
              <a:rPr lang="en-NZ" sz="2400" dirty="0">
                <a:solidFill>
                  <a:srgbClr val="030303"/>
                </a:solidFill>
              </a:rPr>
              <a:t>24/7 Emergency response– </a:t>
            </a:r>
            <a:r>
              <a:rPr lang="en-NZ" sz="2400" b="1" dirty="0">
                <a:solidFill>
                  <a:srgbClr val="030303"/>
                </a:solidFill>
              </a:rPr>
              <a:t>03 363 5519</a:t>
            </a:r>
            <a:endParaRPr lang="en-NZ" sz="2400" dirty="0" smtClean="0">
              <a:solidFill>
                <a:srgbClr val="030303"/>
              </a:solidFill>
            </a:endParaRPr>
          </a:p>
          <a:p>
            <a:endParaRPr lang="en-NZ" dirty="0">
              <a:solidFill>
                <a:srgbClr val="03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NZ" sz="2400" dirty="0"/>
          </a:p>
          <a:p>
            <a:endParaRPr lang="en-N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 smtClean="0"/>
              <a:t>Incident Response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79909"/>
            <a:ext cx="2041223" cy="135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609600" y="1752600"/>
            <a:ext cx="8229600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D22630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AU" sz="3200" dirty="0">
              <a:solidFill>
                <a:srgbClr val="030303"/>
              </a:solidFill>
            </a:endParaRPr>
          </a:p>
          <a:p>
            <a:r>
              <a:rPr lang="en-AU" sz="2400" dirty="0">
                <a:solidFill>
                  <a:srgbClr val="030303"/>
                </a:solidFill>
              </a:rPr>
              <a:t>Attending, coordinating and tiding up at crashes, fires, truck roll overs, spilt loads, breakdowns </a:t>
            </a:r>
            <a:r>
              <a:rPr lang="en-AU" sz="2400" dirty="0" err="1">
                <a:solidFill>
                  <a:srgbClr val="030303"/>
                </a:solidFill>
              </a:rPr>
              <a:t>etc</a:t>
            </a:r>
            <a:endParaRPr lang="en-AU" sz="2400" dirty="0">
              <a:solidFill>
                <a:srgbClr val="030303"/>
              </a:solidFill>
            </a:endParaRPr>
          </a:p>
          <a:p>
            <a:r>
              <a:rPr lang="en-AU" sz="2400" dirty="0">
                <a:solidFill>
                  <a:srgbClr val="030303"/>
                </a:solidFill>
              </a:rPr>
              <a:t>Liaison with Emergency Services and </a:t>
            </a:r>
            <a:r>
              <a:rPr lang="en-AU" sz="2400" dirty="0" smtClean="0">
                <a:solidFill>
                  <a:srgbClr val="030303"/>
                </a:solidFill>
              </a:rPr>
              <a:t>Public</a:t>
            </a:r>
            <a:endParaRPr lang="en-AU" sz="2400" dirty="0">
              <a:solidFill>
                <a:srgbClr val="030303"/>
              </a:solidFill>
            </a:endParaRPr>
          </a:p>
          <a:p>
            <a:r>
              <a:rPr lang="en-AU" sz="2400" dirty="0">
                <a:solidFill>
                  <a:srgbClr val="030303"/>
                </a:solidFill>
              </a:rPr>
              <a:t>Traffic control</a:t>
            </a:r>
          </a:p>
          <a:p>
            <a:r>
              <a:rPr lang="en-AU" sz="2400" dirty="0">
                <a:solidFill>
                  <a:srgbClr val="030303"/>
                </a:solidFill>
              </a:rPr>
              <a:t>Updating </a:t>
            </a:r>
            <a:r>
              <a:rPr lang="en-AU" sz="2400" dirty="0" err="1">
                <a:solidFill>
                  <a:srgbClr val="030303"/>
                </a:solidFill>
              </a:rPr>
              <a:t>Comms</a:t>
            </a:r>
            <a:r>
              <a:rPr lang="en-AU" sz="2400" dirty="0">
                <a:solidFill>
                  <a:srgbClr val="030303"/>
                </a:solidFill>
              </a:rPr>
              <a:t> team</a:t>
            </a:r>
          </a:p>
          <a:p>
            <a:r>
              <a:rPr lang="en-AU" sz="2400" dirty="0">
                <a:solidFill>
                  <a:srgbClr val="030303"/>
                </a:solidFill>
              </a:rPr>
              <a:t>Incident response plans </a:t>
            </a:r>
            <a:endParaRPr lang="en-AU" sz="2400" dirty="0" smtClean="0">
              <a:solidFill>
                <a:srgbClr val="030303"/>
              </a:solidFill>
            </a:endParaRPr>
          </a:p>
          <a:p>
            <a:endParaRPr lang="en-AU" sz="2400" dirty="0">
              <a:solidFill>
                <a:srgbClr val="030303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NZ" sz="2400" dirty="0">
                <a:solidFill>
                  <a:srgbClr val="030303"/>
                </a:solidFill>
              </a:rPr>
              <a:t>24/7 Emergency response– </a:t>
            </a:r>
            <a:r>
              <a:rPr lang="en-NZ" sz="2400" b="1" dirty="0">
                <a:solidFill>
                  <a:srgbClr val="030303"/>
                </a:solidFill>
              </a:rPr>
              <a:t>03 363 5519</a:t>
            </a:r>
            <a:endParaRPr lang="en-NZ" sz="2400" dirty="0">
              <a:solidFill>
                <a:srgbClr val="030303"/>
              </a:solidFill>
            </a:endParaRPr>
          </a:p>
          <a:p>
            <a:endParaRPr lang="en-AU" sz="2400" dirty="0">
              <a:solidFill>
                <a:srgbClr val="030303"/>
              </a:solidFill>
            </a:endParaRPr>
          </a:p>
          <a:p>
            <a:endParaRPr lang="en-NZ" dirty="0">
              <a:solidFill>
                <a:srgbClr val="03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LUNCHTIME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3"/>
            <a:ext cx="6229098" cy="47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9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BRAINSTORMING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6" y="1052736"/>
            <a:ext cx="7970398" cy="36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Can you get into 6 groups </a:t>
            </a:r>
          </a:p>
          <a:p>
            <a:endParaRPr lang="en-NZ" dirty="0"/>
          </a:p>
          <a:p>
            <a:r>
              <a:rPr lang="en-NZ" dirty="0" smtClean="0"/>
              <a:t>Are the system that we have in place ok?</a:t>
            </a:r>
          </a:p>
          <a:p>
            <a:endParaRPr lang="en-NZ" dirty="0"/>
          </a:p>
          <a:p>
            <a:r>
              <a:rPr lang="en-NZ" dirty="0" smtClean="0"/>
              <a:t>Improvement ideas?</a:t>
            </a:r>
          </a:p>
          <a:p>
            <a:endParaRPr lang="en-NZ" dirty="0"/>
          </a:p>
          <a:p>
            <a:r>
              <a:rPr lang="en-NZ" dirty="0" smtClean="0"/>
              <a:t>Can you write down ideas .Person from each group to present ideas and have open discussion at the end of the 20min session 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110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95" y="328863"/>
            <a:ext cx="7301645" cy="52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/>
        <p:txBody>
          <a:bodyPr/>
          <a:lstStyle/>
          <a:p>
            <a:pPr algn="ctr"/>
            <a:r>
              <a:rPr lang="en-NZ" b="1" dirty="0" smtClean="0"/>
              <a:t>Transport for New Zealand</a:t>
            </a:r>
            <a:endParaRPr lang="en-N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r>
              <a:rPr lang="en-NZ" dirty="0" smtClean="0"/>
              <a:t>A journey planner</a:t>
            </a:r>
          </a:p>
          <a:p>
            <a:r>
              <a:rPr lang="en-NZ" dirty="0" smtClean="0"/>
              <a:t>Multi modal travel options</a:t>
            </a:r>
          </a:p>
          <a:p>
            <a:r>
              <a:rPr lang="en-NZ" dirty="0" smtClean="0"/>
              <a:t>Google data</a:t>
            </a:r>
          </a:p>
          <a:p>
            <a:r>
              <a:rPr lang="en-NZ" dirty="0" smtClean="0"/>
              <a:t>Better integration and consistency of NZTA, ECAN and CCC data</a:t>
            </a:r>
          </a:p>
          <a:p>
            <a:r>
              <a:rPr lang="en-NZ" smtClean="0"/>
              <a:t>Weather information</a:t>
            </a:r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986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04" y="343876"/>
            <a:ext cx="6660611" cy="52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pus_Powerpoint_Template">
  <a:themeElements>
    <a:clrScheme name="OPUS COLOURS">
      <a:dk1>
        <a:srgbClr val="030303"/>
      </a:dk1>
      <a:lt1>
        <a:srgbClr val="D22630"/>
      </a:lt1>
      <a:dk2>
        <a:srgbClr val="B1B8BA"/>
      </a:dk2>
      <a:lt2>
        <a:srgbClr val="477D86"/>
      </a:lt2>
      <a:accent1>
        <a:srgbClr val="59A1B1"/>
      </a:accent1>
      <a:accent2>
        <a:srgbClr val="93B69A"/>
      </a:accent2>
      <a:accent3>
        <a:srgbClr val="DEC03D"/>
      </a:accent3>
      <a:accent4>
        <a:srgbClr val="CC7B32"/>
      </a:accent4>
      <a:accent5>
        <a:srgbClr val="796D5A"/>
      </a:accent5>
      <a:accent6>
        <a:srgbClr val="895B74"/>
      </a:accent6>
      <a:hlink>
        <a:srgbClr val="D6D2C4"/>
      </a:hlink>
      <a:folHlink>
        <a:srgbClr val="477D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995</Words>
  <Application>Microsoft Office PowerPoint</Application>
  <PresentationFormat>On-screen Show (4:3)</PresentationFormat>
  <Paragraphs>202</Paragraphs>
  <Slides>66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Georgia</vt:lpstr>
      <vt:lpstr>Office Theme</vt:lpstr>
      <vt:lpstr>1_Office Theme</vt:lpstr>
      <vt:lpstr>2_Office Theme</vt:lpstr>
      <vt:lpstr>Opus_Powerpoint_Template</vt:lpstr>
      <vt:lpstr>TTM FORUM  JUNE 2017 </vt:lpstr>
      <vt:lpstr>XXX</vt:lpstr>
      <vt:lpstr>Angus Bargh LINZ</vt:lpstr>
      <vt:lpstr>Luke Thomas Traveller Info </vt:lpstr>
      <vt:lpstr>The Importance of Accurate Information</vt:lpstr>
      <vt:lpstr>PowerPoint Presentation</vt:lpstr>
      <vt:lpstr>PowerPoint Presentation</vt:lpstr>
      <vt:lpstr>Transport for New Zealand</vt:lpstr>
      <vt:lpstr>PowerPoint Presentation</vt:lpstr>
      <vt:lpstr>PowerPoint Presentation</vt:lpstr>
      <vt:lpstr>PowerPoint Presentation</vt:lpstr>
      <vt:lpstr>Data needs to be accurate!</vt:lpstr>
      <vt:lpstr>Bev Wilmshurst  Transport Planner </vt:lpstr>
      <vt:lpstr>T.I.A Guide Release</vt:lpstr>
      <vt:lpstr>Questions</vt:lpstr>
      <vt:lpstr>Key Aspects</vt:lpstr>
      <vt:lpstr>But!!!!</vt:lpstr>
      <vt:lpstr>PowerPoint Presentation</vt:lpstr>
      <vt:lpstr>TM Planners, TMP Designers</vt:lpstr>
      <vt:lpstr>TM Planners, TMP Designers</vt:lpstr>
      <vt:lpstr>TM Planners, TMP Designers</vt:lpstr>
      <vt:lpstr>TM Planners, TMP Designers</vt:lpstr>
      <vt:lpstr>The Road So Far</vt:lpstr>
      <vt:lpstr>Section 4:  Traffic Counts</vt:lpstr>
      <vt:lpstr>OK that’s not all that is section 4</vt:lpstr>
      <vt:lpstr>Sec 5:  High Level Assessment Guide</vt:lpstr>
      <vt:lpstr>Potential Impacts (Guide!)</vt:lpstr>
      <vt:lpstr>Sec6: Alternatives &amp; Mitigation</vt:lpstr>
      <vt:lpstr>CBD UPDATE </vt:lpstr>
      <vt:lpstr>PowerPoint Presentation</vt:lpstr>
      <vt:lpstr>CURRENT MAJOR PROJECTS IN CBD </vt:lpstr>
      <vt:lpstr>XXX</vt:lpstr>
      <vt:lpstr>XXX</vt:lpstr>
      <vt:lpstr>XXX</vt:lpstr>
      <vt:lpstr>PowerPoint Presentation</vt:lpstr>
      <vt:lpstr>PowerPoint Presentation</vt:lpstr>
      <vt:lpstr>PowerPoint Presentation</vt:lpstr>
      <vt:lpstr>PowerPoint Presentation</vt:lpstr>
      <vt:lpstr>BRAINSTORMING </vt:lpstr>
      <vt:lpstr>LAYOUT DIAGRAM </vt:lpstr>
      <vt:lpstr>Chris Real Time Operations</vt:lpstr>
      <vt:lpstr> RTO (Real Time Operations)  Better known as Traffic Signals</vt:lpstr>
      <vt:lpstr>What do RTO do? </vt:lpstr>
      <vt:lpstr>Graphics</vt:lpstr>
      <vt:lpstr>Scats</vt:lpstr>
      <vt:lpstr>Playtime</vt:lpstr>
      <vt:lpstr>Detectors</vt:lpstr>
      <vt:lpstr>Schedules</vt:lpstr>
      <vt:lpstr>Actions</vt:lpstr>
      <vt:lpstr>Light Reading!</vt:lpstr>
      <vt:lpstr>Cameras</vt:lpstr>
      <vt:lpstr>Simon Harty Rubbish Collections</vt:lpstr>
      <vt:lpstr>Hayden Muir  Update On NOC</vt:lpstr>
      <vt:lpstr>PowerPoint Presentation</vt:lpstr>
      <vt:lpstr>Changes from previous hybrid contract</vt:lpstr>
      <vt:lpstr>Changes from previous hybrid contract</vt:lpstr>
      <vt:lpstr>Southern Link Canterbury Suppliers</vt:lpstr>
      <vt:lpstr>North Canterbury State Highways Network Outcomes Contract (NOC)</vt:lpstr>
      <vt:lpstr>Network Controls</vt:lpstr>
      <vt:lpstr>TMC jurisdiction boundaries</vt:lpstr>
      <vt:lpstr>TMC contact Details</vt:lpstr>
      <vt:lpstr>Incident Response</vt:lpstr>
      <vt:lpstr>LUNCHTIME</vt:lpstr>
      <vt:lpstr>BRAINSTORMING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Bevan Wilmshurst</dc:creator>
  <cp:lastModifiedBy>Halkett, Craig</cp:lastModifiedBy>
  <cp:revision>72</cp:revision>
  <dcterms:created xsi:type="dcterms:W3CDTF">2015-04-22T23:38:56Z</dcterms:created>
  <dcterms:modified xsi:type="dcterms:W3CDTF">2017-06-07T03:27:27Z</dcterms:modified>
</cp:coreProperties>
</file>